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authors.xml" ContentType="application/vnd.ms-powerpoint.authors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3A04C6-5300-16C8-21FF-E21F56828408}" name="Wang, Quntian CIV USARMY CDMRP (USA)" initials="WQCUC(" userId="Wang, Quntian CIV USARMY CDMRP (USA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9FA"/>
    <a:srgbClr val="4C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4232" autoAdjust="0"/>
  </p:normalViewPr>
  <p:slideViewPr>
    <p:cSldViewPr snapToGrid="0"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D73CD0-F706-3136-C66C-18E719C4EE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DDD41-D08D-F012-C406-48680739C6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16DE16F-2017-4364-8B87-2B065E85CAEC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D2C649-CF01-5888-8C7A-8C2E337002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EDE2B-1BF1-876E-6948-6DD6FBBC90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5D4CA6C-2B18-46ED-8069-4BA3D6BAC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79D4AB-0E7F-2210-A2E5-F3EA65D18C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FB868E-A82A-072E-38CD-60182E575B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16C6A8-C3F1-4D90-A132-31AB3FB9F909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FCEE3B-2FDC-6E01-195B-ADFB391385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256408F-5F73-074E-0FAE-782DE745C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AE4F9-4D1C-E3A6-84A4-4196CAA45E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6EA84-6D27-C484-2C93-B8CC46CBE2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4F9CD2-F75B-41EE-926C-EEBDF69319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2AD8BB1B-D14F-FE68-8DE4-1BF6F79899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C533C3-1055-F3E3-DFD9-030D209592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Quad charts should be submitted with the original proposals and then updated quarterly </a:t>
            </a:r>
            <a:r>
              <a:rPr lang="en-US" dirty="0">
                <a:solidFill>
                  <a:srgbClr val="FF0000"/>
                </a:solidFill>
              </a:rPr>
              <a:t>(with the quarterly reports).</a:t>
            </a:r>
            <a:r>
              <a:rPr lang="en-US" dirty="0"/>
              <a:t>The measurable goals are placed on the chart at that time.  These are put in the lower right quadrant for each year of execution. Sample goals are put above.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Each quarter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Once you start a study on your timeline chart, place a bar on the timeline bar where you are in the study. Each quarter, move the bars to represent the current location in the study.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Check off your goals and milestones as you complete them. Here are some checked bars and empty bars </a:t>
            </a:r>
            <a:r>
              <a:rPr lang="en-US" dirty="0">
                <a:sym typeface="Wingdings 2"/>
              </a:rPr>
              <a:t>  to use</a:t>
            </a:r>
            <a:endParaRPr lang="en-US" dirty="0"/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If your timelines change, modify the timeline bar’s length and position </a:t>
            </a:r>
            <a:r>
              <a:rPr lang="en-US" i="1" dirty="0"/>
              <a:t>but if you change them, make sure and comment on the change under Comments/Challenges/Issues/Concerns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Make sure and place a new accomplishment in the upper right quadrant.  Please ensure that the picture or graphic doesn’t contain proprietary </a:t>
            </a:r>
            <a:r>
              <a:rPr lang="en-US"/>
              <a:t>information.</a:t>
            </a: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FE9B21E-EAB4-0285-6185-604A2B2F88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CE314C-B876-4DC3-A2A5-397DC819C0E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807C1-B076-EC43-AA47-57F21B56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126C-6C42-4D47-B287-C4C8D174FBA2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FF2A-A6E1-DC8D-A25C-093A57A3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D99ED-1E9C-3968-1F58-AB22EB42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9D381-CC09-40CD-97C0-97EDA289A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69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659B6-EF7E-6529-B7B7-CE32F278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612B-2BCE-47D2-A5E9-C92ECA439600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BC392-B091-87AA-C270-3DBD97DA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839C1-FB68-E1F9-A9F3-0ECDE7A3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964F-159B-4FDB-9939-F5E5E8702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7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6844B-9BD8-F7F7-54F0-468EFB23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6B6B-EB95-42C3-ABA1-AACFC0CCCD25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284D6-236D-74C6-2E16-FF544F46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3D19D-5387-A872-56D1-4E25311B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71882-AB7D-41B9-8D86-595F18ACB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7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95B13-E2F5-E84B-D6EA-A8420EBA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4ED72-D874-46DF-9C3E-53FFF9342911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2D9F9-2A69-61A3-7120-81F55592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FE331-E97A-2985-398A-EE7BD42B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CEA54-D6D5-4D64-A5DB-5F9E31EFA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74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378E1-8366-CFC3-8674-A1268729A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3F30-CA3C-4AA8-B686-1E842CCD300D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9F34D-55D4-34AE-11C1-390A2B3E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A455-06E9-2595-7C02-B1F1D349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1252B-33DF-4689-BD37-9EB4EDF5D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89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A0A13F-8CB2-7652-0762-9FD2076A7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5924B-4AE5-4ECE-AFAC-1637BF3284DC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169AB1-01C1-7E4A-FB93-EC3707258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A73E4A-B521-F2BF-45F7-1AB80CC3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B5811-A076-4388-A1E0-EE7E03B021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6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378C3AB-20FA-E3D9-0FDC-8CAD19E8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322B-94E1-47CA-BCB8-B878936AD551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A6C077-5AF7-ABD0-6D94-4730CA68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506D75-1875-C30F-9E4D-54A25183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00513-1E8E-4E40-954D-5F8ECD279E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4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DOD2">
            <a:extLst>
              <a:ext uri="{FF2B5EF4-FFF2-40B4-BE49-F238E27FC236}">
                <a16:creationId xmlns:a16="http://schemas.microsoft.com/office/drawing/2014/main" id="{1F448518-93CC-05B0-828D-2CFDE913BB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34925"/>
            <a:ext cx="91916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EE44B1-FC7B-2A6F-A7C1-B6BE6E55748C}"/>
              </a:ext>
            </a:extLst>
          </p:cNvPr>
          <p:cNvCxnSpPr/>
          <p:nvPr userDrawn="1"/>
        </p:nvCxnSpPr>
        <p:spPr>
          <a:xfrm>
            <a:off x="128588" y="1054100"/>
            <a:ext cx="8856662" cy="9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54109" cy="1006764"/>
          </a:xfrm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60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419604-5353-EFD3-AFA3-42B4E56C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09F64-D91D-471E-9AA4-0953F8BA3F35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153DEE-9237-D313-694D-C36D4CCD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6E638D5-39E9-D361-8084-368F44C8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433A-D755-4994-9141-4E1CAAE9F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9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077B6E-13A4-74D4-157D-7823E44B4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F4768-A089-4D83-BEA7-E8ED10B24A8A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96362E-1395-1E54-9A53-07C258ED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3C7CCF-620D-9F0D-1BF0-2ACAF03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D0B88-A10A-4EAA-ACCA-618A70AE8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86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21F58F-AE01-CFA9-1719-79771F20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1871-FD43-4447-BF5E-BC3E7747B5D9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14C47F-2C05-03C2-D0DD-9F9260B3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635925-611E-18C3-E79A-CFD558A2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0D0A7-C746-4DEA-81C1-F50D41746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99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212268-023C-A5C7-4C31-3A86FB2D63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CECEA01-2E16-EC3D-6EC6-8136C3881C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C34AC-F843-094F-AD52-1E114E2D5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F7546C-C2B4-48F5-90DE-F572FF241511}" type="datetimeFigureOut">
              <a:rPr lang="en-US"/>
              <a:pPr>
                <a:defRPr/>
              </a:pPr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4CCE-E536-3A7E-F2D3-ADCD882BE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5414E-F6B5-CE9D-DD29-B570E765D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03605BE-13BB-4C1A-A1F5-C10895C53F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9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60B703E1-093E-1F48-76F7-CB1991E2BABB}"/>
              </a:ext>
            </a:extLst>
          </p:cNvPr>
          <p:cNvSpPr/>
          <p:nvPr/>
        </p:nvSpPr>
        <p:spPr>
          <a:xfrm>
            <a:off x="4797425" y="1131888"/>
            <a:ext cx="4219575" cy="2308225"/>
          </a:xfrm>
          <a:prstGeom prst="rect">
            <a:avLst/>
          </a:prstGeom>
          <a:solidFill>
            <a:srgbClr val="E2F9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itle 3">
            <a:extLst>
              <a:ext uri="{FF2B5EF4-FFF2-40B4-BE49-F238E27FC236}">
                <a16:creationId xmlns:a16="http://schemas.microsoft.com/office/drawing/2014/main" id="{9B12C781-53AA-682D-3472-0321F967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19050"/>
            <a:ext cx="7924800" cy="765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Insert Project Title Here</a:t>
            </a:r>
            <a:br>
              <a:rPr lang="en-US" dirty="0"/>
            </a:br>
            <a:r>
              <a:rPr lang="en-US" sz="1400" dirty="0"/>
              <a:t>Insert Log </a:t>
            </a:r>
            <a:r>
              <a:rPr lang="en-US" sz="1400"/>
              <a:t>Number Here</a:t>
            </a:r>
            <a:br>
              <a:rPr lang="en-US" sz="1400" dirty="0"/>
            </a:br>
            <a:r>
              <a:rPr lang="en-US" sz="1400" dirty="0"/>
              <a:t>Insert Award Number Here </a:t>
            </a:r>
            <a:r>
              <a:rPr lang="en-US" sz="1400" dirty="0">
                <a:effectLst/>
                <a:ea typeface="Calibri" panose="020F0502020204030204" pitchFamily="34" charset="0"/>
              </a:rPr>
              <a:t>(applicable only to existing awards)</a:t>
            </a:r>
            <a:endParaRPr lang="en-US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2CF536-BDEE-0FF2-245E-721BE2BF0AC2}"/>
              </a:ext>
            </a:extLst>
          </p:cNvPr>
          <p:cNvCxnSpPr/>
          <p:nvPr/>
        </p:nvCxnSpPr>
        <p:spPr>
          <a:xfrm rot="16200000" flipH="1">
            <a:off x="1747044" y="3960019"/>
            <a:ext cx="5764212" cy="31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5" name="TextBox 22">
            <a:extLst>
              <a:ext uri="{FF2B5EF4-FFF2-40B4-BE49-F238E27FC236}">
                <a16:creationId xmlns:a16="http://schemas.microsoft.com/office/drawing/2014/main" id="{1C7156D8-1DDD-D20A-5EE3-A84A2280A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1673225"/>
            <a:ext cx="2846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latin typeface="Arial" panose="020B0604020202020204" pitchFamily="34" charset="0"/>
                <a:cs typeface="Arial" panose="020B0604020202020204" pitchFamily="34" charset="0"/>
              </a:rPr>
              <a:t>Insert a picture or graphic here, with a caption, that represents the proposed work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CDB9C1BA-C0B6-C11E-3E17-4D5632CF4591}"/>
              </a:ext>
            </a:extLst>
          </p:cNvPr>
          <p:cNvSpPr txBox="1">
            <a:spLocks/>
          </p:cNvSpPr>
          <p:nvPr/>
        </p:nvSpPr>
        <p:spPr bwMode="auto">
          <a:xfrm>
            <a:off x="128588" y="746125"/>
            <a:ext cx="80613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5000" lnSpcReduction="10000"/>
          </a:bodyPr>
          <a:lstStyle/>
          <a:p>
            <a:pPr eaLnBrk="1" hangingPunct="1"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1200" b="1" dirty="0">
                <a:ea typeface="+mj-ea"/>
                <a:cs typeface="Arial" panose="020B0604020202020204" pitchFamily="34" charset="0"/>
              </a:rPr>
              <a:t>PI:  </a:t>
            </a:r>
            <a:r>
              <a:rPr lang="en-US" sz="1200" dirty="0">
                <a:ea typeface="+mj-ea"/>
                <a:cs typeface="Arial" panose="020B0604020202020204" pitchFamily="34" charset="0"/>
              </a:rPr>
              <a:t>Insert PI Name Here		</a:t>
            </a:r>
            <a:r>
              <a:rPr lang="en-US" sz="1200" b="1" dirty="0">
                <a:ea typeface="+mj-ea"/>
                <a:cs typeface="Arial" panose="020B0604020202020204" pitchFamily="34" charset="0"/>
              </a:rPr>
              <a:t>Org:  </a:t>
            </a:r>
            <a:r>
              <a:rPr lang="en-US" sz="1200" dirty="0">
                <a:ea typeface="+mj-ea"/>
                <a:cs typeface="Arial" panose="020B0604020202020204" pitchFamily="34" charset="0"/>
              </a:rPr>
              <a:t>Insert Recipient Organization/Contractor Name Here       </a:t>
            </a:r>
            <a:r>
              <a:rPr lang="en-US" sz="1200" b="1" dirty="0">
                <a:solidFill>
                  <a:srgbClr val="000000"/>
                </a:solidFill>
                <a:cs typeface="Arial" panose="020B0604020202020204" pitchFamily="34" charset="0"/>
              </a:rPr>
              <a:t>Award Amount: </a:t>
            </a:r>
            <a:r>
              <a:rPr lang="en-US" sz="1200" dirty="0">
                <a:solidFill>
                  <a:srgbClr val="000000"/>
                </a:solidFill>
                <a:cs typeface="Arial" panose="020B0604020202020204" pitchFamily="34" charset="0"/>
              </a:rPr>
              <a:t>$$$$$$$</a:t>
            </a:r>
            <a:endParaRPr lang="en-US" sz="1200" dirty="0"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6" name="AimApp">
            <a:extLst>
              <a:ext uri="{FF2B5EF4-FFF2-40B4-BE49-F238E27FC236}">
                <a16:creationId xmlns:a16="http://schemas.microsoft.com/office/drawing/2014/main" id="{2D0A0BCD-02ED-53B7-863E-BA65A2B0E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78963"/>
              </p:ext>
            </p:extLst>
          </p:nvPr>
        </p:nvGraphicFramePr>
        <p:xfrm>
          <a:off x="187325" y="1169988"/>
          <a:ext cx="4318000" cy="2600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554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Study/Product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Aim(s)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5" marB="4570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779">
                <a:tc>
                  <a:txBody>
                    <a:bodyPr/>
                    <a:lstStyle/>
                    <a:p>
                      <a:pPr marL="177800" marR="0" indent="-1778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</a:t>
                      </a:r>
                      <a:endParaRPr lang="en-US" sz="1200" b="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7800" indent="-17780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None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text.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5" marB="4570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670D5717-F1A4-BDAB-6643-222BFDCF2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3887788"/>
            <a:ext cx="4224338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9063" indent="-119063" eaLnBrk="1" hangingPunct="1">
              <a:defRPr/>
            </a:pPr>
            <a:r>
              <a:rPr lang="en-US" sz="1050" b="1" dirty="0">
                <a:cs typeface="Arial" pitchFamily="34" charset="0"/>
              </a:rPr>
              <a:t>Goals/Milestones (Example)</a:t>
            </a:r>
          </a:p>
          <a:p>
            <a:pPr eaLnBrk="1" hangingPunct="1">
              <a:defRPr/>
            </a:pPr>
            <a:r>
              <a:rPr lang="en-US" sz="1050" b="1" dirty="0">
                <a:cs typeface="Arial" pitchFamily="34" charset="0"/>
              </a:rPr>
              <a:t>CY23 Goal </a:t>
            </a:r>
            <a:r>
              <a:rPr lang="en-US" sz="1000" dirty="0">
                <a:cs typeface="Arial" pitchFamily="34" charset="0"/>
              </a:rPr>
              <a:t>– System demonstration</a:t>
            </a:r>
          </a:p>
          <a:p>
            <a:pPr marL="119063" indent="-119063" eaLnBrk="1" hangingPunct="1">
              <a:defRPr/>
            </a:pPr>
            <a:r>
              <a:rPr lang="en-US" sz="1050" dirty="0">
                <a:solidFill>
                  <a:schemeClr val="dk1"/>
                </a:solidFill>
                <a:cs typeface="Arial" pitchFamily="34" charset="0"/>
                <a:sym typeface="Wingdings 2"/>
              </a:rPr>
              <a:t> </a:t>
            </a:r>
            <a:r>
              <a:rPr lang="en-US" sz="1050" dirty="0">
                <a:cs typeface="Arial" pitchFamily="34" charset="0"/>
              </a:rPr>
              <a:t>Functionality tests of integrated firmware and software</a:t>
            </a:r>
            <a:endParaRPr lang="en-US" sz="1050" dirty="0">
              <a:solidFill>
                <a:schemeClr val="dk1"/>
              </a:solidFill>
              <a:cs typeface="Arial" pitchFamily="34" charset="0"/>
            </a:endParaRPr>
          </a:p>
          <a:p>
            <a:pPr marL="119063" indent="-119063" eaLnBrk="1" hangingPunct="1">
              <a:defRPr/>
            </a:pPr>
            <a:r>
              <a:rPr lang="en-US" sz="1050" b="1" dirty="0">
                <a:cs typeface="Arial" pitchFamily="34" charset="0"/>
              </a:rPr>
              <a:t>CY24 Goals </a:t>
            </a:r>
            <a:r>
              <a:rPr lang="en-US" sz="1000" dirty="0">
                <a:cs typeface="Arial" pitchFamily="34" charset="0"/>
              </a:rPr>
              <a:t>–  System validation</a:t>
            </a:r>
          </a:p>
          <a:p>
            <a:pPr eaLnBrk="1" hangingPunct="1">
              <a:buFont typeface="Wingdings 2" pitchFamily="18" charset="2"/>
              <a:buChar char="£"/>
              <a:defRPr/>
            </a:pPr>
            <a:r>
              <a:rPr lang="en-US" sz="1050" dirty="0">
                <a:cs typeface="Arial" pitchFamily="34" charset="0"/>
              </a:rPr>
              <a:t>Investigate earplug designs based on collected features </a:t>
            </a:r>
          </a:p>
          <a:p>
            <a:pPr eaLnBrk="1" hangingPunct="1">
              <a:buFont typeface="Wingdings 2" pitchFamily="18" charset="2"/>
              <a:buChar char="£"/>
              <a:defRPr/>
            </a:pPr>
            <a:r>
              <a:rPr lang="en-US" sz="1050" dirty="0">
                <a:cs typeface="Arial" pitchFamily="34" charset="0"/>
              </a:rPr>
              <a:t>Complete formal attenuation and comfort trials of earplugs</a:t>
            </a:r>
          </a:p>
          <a:p>
            <a:pPr marL="119063" indent="-119063" eaLnBrk="1" hangingPunct="1">
              <a:defRPr/>
            </a:pPr>
            <a:r>
              <a:rPr lang="en-US" sz="1050" b="1" dirty="0">
                <a:cs typeface="Arial" pitchFamily="34" charset="0"/>
              </a:rPr>
              <a:t>CY25 Goal </a:t>
            </a:r>
            <a:r>
              <a:rPr lang="en-US" sz="1050" dirty="0">
                <a:cs typeface="Arial" pitchFamily="34" charset="0"/>
              </a:rPr>
              <a:t>– </a:t>
            </a:r>
            <a:r>
              <a:rPr lang="en-US" sz="1000" dirty="0">
                <a:cs typeface="Arial" pitchFamily="34" charset="0"/>
              </a:rPr>
              <a:t>Production readiness</a:t>
            </a:r>
          </a:p>
          <a:p>
            <a:pPr marL="119063" indent="-119063" eaLnBrk="1" hangingPunct="1">
              <a:defRPr/>
            </a:pPr>
            <a:r>
              <a:rPr lang="en-US" sz="1050" dirty="0">
                <a:solidFill>
                  <a:schemeClr val="dk1"/>
                </a:solidFill>
                <a:cs typeface="Arial" pitchFamily="34" charset="0"/>
                <a:sym typeface="Wingdings 2"/>
              </a:rPr>
              <a:t> </a:t>
            </a:r>
            <a:r>
              <a:rPr lang="en-US" sz="1050" dirty="0">
                <a:cs typeface="Arial" pitchFamily="34" charset="0"/>
              </a:rPr>
              <a:t>Validate design architecture for digital ear canal volumetric shape capture and data workflow</a:t>
            </a:r>
            <a:endParaRPr lang="en-US" sz="1050" dirty="0">
              <a:solidFill>
                <a:schemeClr val="dk1"/>
              </a:solidFill>
              <a:cs typeface="Arial" pitchFamily="34" charset="0"/>
            </a:endParaRPr>
          </a:p>
          <a:p>
            <a:pPr marL="119063" indent="-119063" eaLnBrk="1" hangingPunct="1">
              <a:defRPr/>
            </a:pPr>
            <a:r>
              <a:rPr lang="en-US" sz="1050" b="1" dirty="0">
                <a:cs typeface="Arial" pitchFamily="34" charset="0"/>
              </a:rPr>
              <a:t>CY26 Goal </a:t>
            </a:r>
            <a:r>
              <a:rPr lang="en-US" sz="1050" dirty="0">
                <a:cs typeface="Arial" pitchFamily="34" charset="0"/>
              </a:rPr>
              <a:t>–  </a:t>
            </a:r>
            <a:r>
              <a:rPr lang="en-US" sz="1000" dirty="0">
                <a:cs typeface="Arial" pitchFamily="34" charset="0"/>
              </a:rPr>
              <a:t>Navy suitability testing</a:t>
            </a:r>
          </a:p>
          <a:p>
            <a:pPr marL="119063" indent="-119063" eaLnBrk="1" hangingPunct="1">
              <a:defRPr/>
            </a:pPr>
            <a:r>
              <a:rPr lang="en-US" sz="1000" dirty="0">
                <a:solidFill>
                  <a:schemeClr val="dk1"/>
                </a:solidFill>
                <a:cs typeface="Arial" pitchFamily="34" charset="0"/>
                <a:sym typeface="Wingdings 2"/>
              </a:rPr>
              <a:t> Field test on aircraft carrier flight deck</a:t>
            </a:r>
          </a:p>
          <a:p>
            <a:pPr marL="119063" indent="-119063" eaLnBrk="1" hangingPunct="1">
              <a:defRPr/>
            </a:pPr>
            <a:r>
              <a:rPr lang="en-US" sz="1050" b="1" dirty="0">
                <a:cs typeface="Arial" pitchFamily="34" charset="0"/>
              </a:rPr>
              <a:t>Comments/Challenges/Issues/Concerns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dk1"/>
                </a:solidFill>
                <a:cs typeface="Arial" pitchFamily="34" charset="0"/>
              </a:rPr>
              <a:t> If timelines change, comment here.  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050" dirty="0">
                <a:solidFill>
                  <a:schemeClr val="dk1"/>
                </a:solidFill>
                <a:cs typeface="Arial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cs typeface="Arial" pitchFamily="34" charset="0"/>
              </a:rPr>
              <a:t>If off by more than one quarter in spending, comment here.</a:t>
            </a:r>
            <a:endParaRPr lang="en-US" sz="1050" dirty="0">
              <a:solidFill>
                <a:schemeClr val="dk1"/>
              </a:solidFill>
              <a:cs typeface="Arial" pitchFamily="34" charset="0"/>
            </a:endParaRPr>
          </a:p>
          <a:p>
            <a:pPr marL="119063" indent="-119063" eaLnBrk="1" hangingPunct="1">
              <a:defRPr/>
            </a:pPr>
            <a:r>
              <a:rPr lang="en-US" sz="1050" b="1" dirty="0">
                <a:cs typeface="Arial" pitchFamily="34" charset="0"/>
              </a:rPr>
              <a:t>Budget Expenditure to Date</a:t>
            </a:r>
          </a:p>
          <a:p>
            <a:pPr marL="119063" indent="-119063" eaLnBrk="1" hangingPunct="1">
              <a:defRPr/>
            </a:pPr>
            <a:r>
              <a:rPr lang="en-US" sz="1050" dirty="0">
                <a:solidFill>
                  <a:schemeClr val="dk1"/>
                </a:solidFill>
                <a:cs typeface="Arial" pitchFamily="34" charset="0"/>
              </a:rPr>
              <a:t>Projected Expenditure:	   </a:t>
            </a:r>
          </a:p>
          <a:p>
            <a:pPr marL="119063" indent="-119063" eaLnBrk="1" hangingPunct="1">
              <a:defRPr/>
            </a:pPr>
            <a:r>
              <a:rPr lang="en-US" sz="1050" dirty="0">
                <a:solidFill>
                  <a:schemeClr val="dk1"/>
                </a:solidFill>
                <a:cs typeface="Arial" pitchFamily="34" charset="0"/>
              </a:rPr>
              <a:t>Actual Expenditure:  </a:t>
            </a:r>
          </a:p>
        </p:txBody>
      </p:sp>
      <p:sp>
        <p:nvSpPr>
          <p:cNvPr id="5132" name="TextBox 18">
            <a:extLst>
              <a:ext uri="{FF2B5EF4-FFF2-40B4-BE49-F238E27FC236}">
                <a16:creationId xmlns:a16="http://schemas.microsoft.com/office/drawing/2014/main" id="{5C14292A-4006-F109-BAFC-586DCEA75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99" y="4055228"/>
            <a:ext cx="410606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Timeline and Cost (updated mm/dd/</a:t>
            </a:r>
            <a:r>
              <a:rPr lang="en-US" altLang="en-US" sz="1500" b="1" dirty="0" err="1">
                <a:latin typeface="Arial" panose="020B0604020202020204" pitchFamily="34" charset="0"/>
                <a:cs typeface="Arial" panose="020B0604020202020204" pitchFamily="34" charset="0"/>
              </a:rPr>
              <a:t>yyyy</a:t>
            </a:r>
            <a:r>
              <a:rPr lang="en-US" alt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51F75CF-BE2B-8BBC-2706-9FFB37902FEF}"/>
              </a:ext>
            </a:extLst>
          </p:cNvPr>
          <p:cNvSpPr/>
          <p:nvPr/>
        </p:nvSpPr>
        <p:spPr>
          <a:xfrm>
            <a:off x="4797425" y="3448050"/>
            <a:ext cx="4203700" cy="41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Accomplishment: Place a description of the latest scientific accomplishment here. Limit the comments to three lines or less to make them fit; be succinct.  These comments are valuable since they show progress.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215DF1D-D8E5-C558-8706-FB5C25FEC196}"/>
              </a:ext>
            </a:extLst>
          </p:cNvPr>
          <p:cNvCxnSpPr/>
          <p:nvPr/>
        </p:nvCxnSpPr>
        <p:spPr>
          <a:xfrm>
            <a:off x="0" y="389731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8213859-1246-47DB-8086-1792DCFD9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58607"/>
              </p:ext>
            </p:extLst>
          </p:nvPr>
        </p:nvGraphicFramePr>
        <p:xfrm>
          <a:off x="176463" y="4452689"/>
          <a:ext cx="4284412" cy="189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7663">
                  <a:extLst>
                    <a:ext uri="{9D8B030D-6E8A-4147-A177-3AD203B41FA5}">
                      <a16:colId xmlns:a16="http://schemas.microsoft.com/office/drawing/2014/main" val="1277000646"/>
                    </a:ext>
                  </a:extLst>
                </a:gridCol>
                <a:gridCol w="577516">
                  <a:extLst>
                    <a:ext uri="{9D8B030D-6E8A-4147-A177-3AD203B41FA5}">
                      <a16:colId xmlns:a16="http://schemas.microsoft.com/office/drawing/2014/main" val="2555586409"/>
                    </a:ext>
                  </a:extLst>
                </a:gridCol>
                <a:gridCol w="472598">
                  <a:extLst>
                    <a:ext uri="{9D8B030D-6E8A-4147-A177-3AD203B41FA5}">
                      <a16:colId xmlns:a16="http://schemas.microsoft.com/office/drawing/2014/main" val="2895864779"/>
                    </a:ext>
                  </a:extLst>
                </a:gridCol>
                <a:gridCol w="541136">
                  <a:extLst>
                    <a:ext uri="{9D8B030D-6E8A-4147-A177-3AD203B41FA5}">
                      <a16:colId xmlns:a16="http://schemas.microsoft.com/office/drawing/2014/main" val="1801839658"/>
                    </a:ext>
                  </a:extLst>
                </a:gridCol>
                <a:gridCol w="535499">
                  <a:extLst>
                    <a:ext uri="{9D8B030D-6E8A-4147-A177-3AD203B41FA5}">
                      <a16:colId xmlns:a16="http://schemas.microsoft.com/office/drawing/2014/main" val="4273141116"/>
                    </a:ext>
                  </a:extLst>
                </a:gridCol>
              </a:tblGrid>
              <a:tr h="22252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Calendar Year (CY)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730953"/>
                  </a:ext>
                </a:extLst>
              </a:tr>
              <a:tr h="22252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634543"/>
                  </a:ext>
                </a:extLst>
              </a:tr>
              <a:tr h="290726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(Major aims/study/milestone)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633621"/>
                  </a:ext>
                </a:extLst>
              </a:tr>
              <a:tr h="290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(Major aims/study/milestone)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720974"/>
                  </a:ext>
                </a:extLst>
              </a:tr>
              <a:tr h="290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(Major aims/study/milestone)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628232"/>
                  </a:ext>
                </a:extLst>
              </a:tr>
              <a:tr h="222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(Major aims/study/milestone)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95782"/>
                  </a:ext>
                </a:extLst>
              </a:tr>
              <a:tr h="290726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Budget ($K)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$000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40634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72D62C52-B4ED-2B7A-115A-C70485005B62}"/>
              </a:ext>
            </a:extLst>
          </p:cNvPr>
          <p:cNvSpPr/>
          <p:nvPr/>
        </p:nvSpPr>
        <p:spPr>
          <a:xfrm>
            <a:off x="2366963" y="5000456"/>
            <a:ext cx="649287" cy="180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5BA90E-6957-1042-8EC5-C4E5D3AECE64}"/>
              </a:ext>
            </a:extLst>
          </p:cNvPr>
          <p:cNvSpPr/>
          <p:nvPr/>
        </p:nvSpPr>
        <p:spPr>
          <a:xfrm>
            <a:off x="2916238" y="5285705"/>
            <a:ext cx="649287" cy="180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A17391-19B5-3C25-43AE-1077CE781ED2}"/>
              </a:ext>
            </a:extLst>
          </p:cNvPr>
          <p:cNvSpPr/>
          <p:nvPr/>
        </p:nvSpPr>
        <p:spPr>
          <a:xfrm>
            <a:off x="3695700" y="5848683"/>
            <a:ext cx="728663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4227BE-821E-DC0B-EFAF-E485FCC9D9C5}"/>
              </a:ext>
            </a:extLst>
          </p:cNvPr>
          <p:cNvSpPr/>
          <p:nvPr/>
        </p:nvSpPr>
        <p:spPr>
          <a:xfrm>
            <a:off x="3289300" y="5579142"/>
            <a:ext cx="649288" cy="180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92F865-5C6B-E7EC-A46B-063B9A1E4359}"/>
              </a:ext>
            </a:extLst>
          </p:cNvPr>
          <p:cNvSpPr/>
          <p:nvPr/>
        </p:nvSpPr>
        <p:spPr>
          <a:xfrm>
            <a:off x="2803525" y="5017919"/>
            <a:ext cx="46038" cy="1428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34DA334-62F1-8896-1C69-2EA56E9E2274}"/>
              </a:ext>
            </a:extLst>
          </p:cNvPr>
          <p:cNvSpPr/>
          <p:nvPr/>
        </p:nvSpPr>
        <p:spPr>
          <a:xfrm>
            <a:off x="2908300" y="5292055"/>
            <a:ext cx="46038" cy="1428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F89AE7-4255-472A-A299-D73ED9117DE3}"/>
              </a:ext>
            </a:extLst>
          </p:cNvPr>
          <p:cNvSpPr txBox="1"/>
          <p:nvPr/>
        </p:nvSpPr>
        <p:spPr>
          <a:xfrm>
            <a:off x="86666" y="6385384"/>
            <a:ext cx="43428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effectLst/>
                <a:latin typeface="Segoe UI" panose="020B0502040204020203" pitchFamily="34" charset="0"/>
              </a:rPr>
              <a:t>- Use the green horizontal bars to indicate the durations of activities</a:t>
            </a:r>
            <a:br>
              <a:rPr lang="en-US" sz="700" dirty="0">
                <a:effectLst/>
                <a:latin typeface="Segoe UI" panose="020B0502040204020203" pitchFamily="34" charset="0"/>
              </a:rPr>
            </a:br>
            <a:r>
              <a:rPr lang="en-US" sz="700" dirty="0">
                <a:effectLst/>
                <a:latin typeface="Segoe UI" panose="020B0502040204020203" pitchFamily="34" charset="0"/>
              </a:rPr>
              <a:t>- (Only applicable to existing awards) Use the purple vertical bar to indicate the current status of activities</a:t>
            </a:r>
            <a:endParaRPr lang="en-US" sz="700" dirty="0">
              <a:effectLst/>
              <a:latin typeface="Arial" panose="020B0604020202020204" pitchFamily="34" charset="0"/>
            </a:endParaRPr>
          </a:p>
          <a:p>
            <a:endParaRPr lang="en-US" sz="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8163682E10547BE15492F95F74FB9" ma:contentTypeVersion="1" ma:contentTypeDescription="Create a new document." ma:contentTypeScope="" ma:versionID="0b5e7fd36f43518eaed0bd64ff3a034a">
  <xsd:schema xmlns:xsd="http://www.w3.org/2001/XMLSchema" xmlns:xs="http://www.w3.org/2001/XMLSchema" xmlns:p="http://schemas.microsoft.com/office/2006/metadata/properties" xmlns:ns2="31d6c6f3-0e7c-4b37-9597-b871bd09338b" targetNamespace="http://schemas.microsoft.com/office/2006/metadata/properties" ma:root="true" ma:fieldsID="80f7d87e8007f48fe2169c6d311fa431" ns2:_="">
    <xsd:import namespace="31d6c6f3-0e7c-4b37-9597-b871bd09338b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6c6f3-0e7c-4b37-9597-b871bd0933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976D7A-972A-4A76-8269-0104DCF1234E}"/>
</file>

<file path=customXml/itemProps2.xml><?xml version="1.0" encoding="utf-8"?>
<ds:datastoreItem xmlns:ds="http://schemas.openxmlformats.org/officeDocument/2006/customXml" ds:itemID="{C5BF0207-DCD1-4E9E-81AE-EFDA158A2C58}"/>
</file>

<file path=customXml/itemProps3.xml><?xml version="1.0" encoding="utf-8"?>
<ds:datastoreItem xmlns:ds="http://schemas.openxmlformats.org/officeDocument/2006/customXml" ds:itemID="{F0274892-5C54-45BF-96C5-C24308D4F23A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1221</TotalTime>
  <Words>505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Wingdings 2</vt:lpstr>
      <vt:lpstr>Office Theme</vt:lpstr>
      <vt:lpstr>Insert Project Title Here Insert Log Number Here Insert Award Number Here (applicable only to existing awards)</vt:lpstr>
    </vt:vector>
  </TitlesOfParts>
  <Company>SAIC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feistera</dc:creator>
  <cp:lastModifiedBy>Shankle, Jennifer E CIV USARMY USAMRAA (USA)</cp:lastModifiedBy>
  <cp:revision>98</cp:revision>
  <dcterms:created xsi:type="dcterms:W3CDTF">2009-07-23T23:39:51Z</dcterms:created>
  <dcterms:modified xsi:type="dcterms:W3CDTF">2024-02-13T16:12:46Z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0008008003000000000001023720</vt:lpwstr>
  </property>
  <property fmtid="{D5CDD505-2E9C-101B-9397-08002B2CF9AE}" pid="3" name="ContentTypeId">
    <vt:lpwstr>0x0101006328163682E10547BE15492F95F74FB9</vt:lpwstr>
  </property>
</Properties>
</file>